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AFA"/>
    <a:srgbClr val="D58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EC6CCC-91CC-4528-94A3-31F9CA7E4B0F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C32BF0-CD63-4883-88D9-B93DDF3327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4536505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/>
              <a:t>Порядок </a:t>
            </a:r>
            <a:r>
              <a:rPr lang="ru-RU" sz="3200" dirty="0"/>
              <a:t>направления предложений о проведении капитального ремонта общего имущества в многоквартирном доме в соответствии с региональной программой капитального ремонта общего имущества в многоквартирных домах в Камчатском крае</a:t>
            </a:r>
          </a:p>
        </p:txBody>
      </p:sp>
    </p:spTree>
    <p:extLst>
      <p:ext uri="{BB962C8B-B14F-4D97-AF65-F5344CB8AC3E}">
        <p14:creationId xmlns:p14="http://schemas.microsoft.com/office/powerpoint/2010/main" val="404195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93096"/>
            <a:ext cx="7751204" cy="1498178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Постановление Правительства </a:t>
            </a:r>
            <a:br>
              <a:rPr lang="ru-RU" sz="3200" dirty="0" smtClean="0"/>
            </a:br>
            <a:r>
              <a:rPr lang="ru-RU" sz="3200" dirty="0" smtClean="0"/>
              <a:t>Камчатского края от 04.12.2017 № 509-П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751204" cy="1224136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Часть 3 статьи 189 Жилищного кодекса </a:t>
            </a:r>
            <a:b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  <a:endParaRPr lang="ru-RU" sz="32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691680" y="2551419"/>
            <a:ext cx="5688632" cy="1584176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 исполнение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41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511304"/>
              </p:ext>
            </p:extLst>
          </p:nvPr>
        </p:nvGraphicFramePr>
        <p:xfrm>
          <a:off x="395536" y="620688"/>
          <a:ext cx="7704856" cy="58521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8272"/>
                <a:gridCol w="2880320"/>
                <a:gridCol w="237626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формирования</a:t>
                      </a:r>
                      <a:r>
                        <a:rPr lang="ru-RU" baseline="0" dirty="0" smtClean="0"/>
                        <a:t> фонда капитального ремонта</a:t>
                      </a:r>
                      <a:endParaRPr lang="ru-RU" dirty="0"/>
                    </a:p>
                  </a:txBody>
                  <a:tcPr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 регионального оператора (РО) </a:t>
                      </a:r>
                      <a:endParaRPr lang="ru-RU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Специальный счет (СС)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</a:tr>
              <a:tr h="1417280">
                <a:tc>
                  <a:txBody>
                    <a:bodyPr/>
                    <a:lstStyle/>
                    <a:p>
                      <a:r>
                        <a:rPr lang="ru-RU" dirty="0" smtClean="0"/>
                        <a:t>1. Источник информации (КТО?)</a:t>
                      </a:r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Региональный оператор</a:t>
                      </a:r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Управляющие организации;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ТСЖ,</a:t>
                      </a:r>
                      <a:r>
                        <a:rPr lang="ru-RU" baseline="0" dirty="0" smtClean="0"/>
                        <a:t> ЖК, СПК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/>
                        <a:t>Обслуживающие организации</a:t>
                      </a:r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5192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2. Целевая аудитория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(ДЛЯ</a:t>
                      </a:r>
                      <a:r>
                        <a:rPr lang="ru-RU" baseline="0" dirty="0" smtClean="0"/>
                        <a:t> КОГО?)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Собственники</a:t>
                      </a:r>
                      <a:r>
                        <a:rPr lang="ru-RU" b="1" baseline="0" dirty="0" smtClean="0"/>
                        <a:t> помещений в многоквартирных домах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224">
                <a:tc v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информируются о направленных предложениях: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ОМСУ;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УО;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ТСЖ, ЖК, СПК;</a:t>
                      </a: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Обслуживающие организации.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7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162131"/>
              </p:ext>
            </p:extLst>
          </p:nvPr>
        </p:nvGraphicFramePr>
        <p:xfrm>
          <a:off x="0" y="9128"/>
          <a:ext cx="9144000" cy="693518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0302"/>
                <a:gridCol w="3120347"/>
                <a:gridCol w="3303351"/>
              </a:tblGrid>
              <a:tr h="1087589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Способ формирования</a:t>
                      </a:r>
                      <a:r>
                        <a:rPr lang="ru-RU" sz="1700" baseline="0" dirty="0" smtClean="0"/>
                        <a:t> фонда капитального ремонта</a:t>
                      </a:r>
                      <a:endParaRPr lang="ru-RU" sz="1700" dirty="0"/>
                    </a:p>
                  </a:txBody>
                  <a:tcPr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Счет регионального оператора (РО) </a:t>
                      </a:r>
                      <a:endParaRPr lang="ru-RU" sz="1700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Специальный счет (СС)</a:t>
                      </a:r>
                    </a:p>
                    <a:p>
                      <a:endParaRPr lang="ru-RU" sz="1700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</a:tr>
              <a:tr h="2336847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3. Содержание предложения (ЧТО?)</a:t>
                      </a:r>
                      <a:endParaRPr lang="ru-RU" sz="17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срок начала капитального ремонта;</a:t>
                      </a: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необходимый перечень и объем услуг и (или) работ;</a:t>
                      </a: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стоимость услуг и (или) работ по капитальному ремонту 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 случае формирования фонда капитального ремонта на счете регионального оператора - предельно допустимая стоимость услуг и (или) работ по капитальному ремонту)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порядок и источники финансирования капитального ремонта общего имущества в многоквартирном доме.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744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700" dirty="0" smtClean="0"/>
                        <a:t>4.</a:t>
                      </a:r>
                      <a:r>
                        <a:rPr lang="ru-RU" sz="1700" baseline="0" dirty="0" smtClean="0"/>
                        <a:t> Сроки направления предложения</a:t>
                      </a:r>
                      <a:endParaRPr lang="ru-RU" sz="1700" dirty="0" smtClean="0"/>
                    </a:p>
                    <a:p>
                      <a:pPr marL="0" indent="0">
                        <a:buNone/>
                      </a:pPr>
                      <a:r>
                        <a:rPr lang="ru-RU" sz="1700" dirty="0" smtClean="0"/>
                        <a:t>(КОГДА?</a:t>
                      </a:r>
                      <a:r>
                        <a:rPr lang="ru-RU" sz="1700" baseline="0" dirty="0" smtClean="0"/>
                        <a:t>)</a:t>
                      </a:r>
                      <a:endParaRPr lang="ru-RU" sz="17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чем за 4 месяца до наступления года, в течение которого должен быть проведен капитальный ремонт общего имущества в многоквартирном доме в соответствии с региональной программой капитального ремонта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20869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700" dirty="0" smtClean="0"/>
                        <a:t>4.1. </a:t>
                      </a:r>
                      <a:r>
                        <a:rPr lang="ru-RU" sz="1700" baseline="0" dirty="0" smtClean="0"/>
                        <a:t>Сроки направления предложения</a:t>
                      </a:r>
                      <a:endParaRPr lang="ru-RU" sz="1700" dirty="0" smtClean="0"/>
                    </a:p>
                    <a:p>
                      <a:pPr marL="0" indent="0">
                        <a:buNone/>
                      </a:pPr>
                      <a:r>
                        <a:rPr lang="ru-RU" sz="1700" dirty="0" smtClean="0"/>
                        <a:t>(КОГДА?</a:t>
                      </a:r>
                      <a:r>
                        <a:rPr lang="ru-RU" sz="1700" baseline="0" dirty="0" smtClean="0"/>
                        <a:t>) </a:t>
                      </a:r>
                      <a:r>
                        <a:rPr lang="ru-RU" sz="1700" i="1" baseline="0" dirty="0" smtClean="0"/>
                        <a:t>при актуализации муниципального краткосрочного плана</a:t>
                      </a:r>
                      <a:endParaRPr lang="ru-RU" sz="1700" i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течение 30 дней со дня утверждения соответствующих изменений в краткосрочные планы муниципальных образований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7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7038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0302"/>
                <a:gridCol w="2731795"/>
                <a:gridCol w="3691903"/>
              </a:tblGrid>
              <a:tr h="1613647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формирования</a:t>
                      </a:r>
                      <a:r>
                        <a:rPr lang="ru-RU" baseline="0" dirty="0" smtClean="0"/>
                        <a:t> фонда капитального ремонта</a:t>
                      </a:r>
                      <a:endParaRPr lang="ru-RU" dirty="0"/>
                    </a:p>
                  </a:txBody>
                  <a:tcPr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 регионального оператора (РО) </a:t>
                      </a:r>
                      <a:endParaRPr lang="ru-RU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Специальный счет (СС)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</a:tr>
              <a:tr h="5244353">
                <a:tc>
                  <a:txBody>
                    <a:bodyPr/>
                    <a:lstStyle/>
                    <a:p>
                      <a:r>
                        <a:rPr lang="ru-RU" dirty="0" smtClean="0"/>
                        <a:t>5. Способ направления предложения (КАК?)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1)Размещение в платежном документе на оплату взносов на капитальный ремонт;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2)Размещение в информационно-телекоммуникационной сети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«Интернет»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fkr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kamchatka.ru)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Способом, утвержденным на общем собрании.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отсутствия такого решения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путем рассылки уведомлений каждому собственнику всех помещений в многоквартирном доме, либо размещаются в общедоступных местах на досках объявлений, расположенных в подъездах многоквартирного дома или в пределах земельного участка, на котором расположен многоквартирный дом.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9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317960"/>
              </p:ext>
            </p:extLst>
          </p:nvPr>
        </p:nvGraphicFramePr>
        <p:xfrm>
          <a:off x="0" y="1"/>
          <a:ext cx="9108504" cy="685799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63302"/>
                <a:gridCol w="3267631"/>
                <a:gridCol w="3677571"/>
              </a:tblGrid>
              <a:tr h="2612571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формирования</a:t>
                      </a:r>
                      <a:r>
                        <a:rPr lang="ru-RU" baseline="0" dirty="0" smtClean="0"/>
                        <a:t> фонда капитального ремонта</a:t>
                      </a:r>
                      <a:endParaRPr lang="ru-RU" dirty="0"/>
                    </a:p>
                  </a:txBody>
                  <a:tcPr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Счет регионального оператора (РО) </a:t>
                      </a:r>
                      <a:endParaRPr lang="ru-RU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Специальный счет (СС)</a:t>
                      </a:r>
                    </a:p>
                    <a:p>
                      <a:endParaRPr lang="ru-RU" dirty="0"/>
                    </a:p>
                  </a:txBody>
                  <a:tcPr anchor="ctr">
                    <a:solidFill>
                      <a:srgbClr val="F1DAFA"/>
                    </a:solidFill>
                  </a:tcPr>
                </a:tc>
              </a:tr>
              <a:tr h="1632857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6. Срок для принятия решения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позднее чем через 3 месяца с момента получения предложений (ч.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ст. 15(1) Закона Камчатского края № 359)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125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позднее чем за 30 дней до дня окончания срока ОМСУ вправе инициировать общее собрание.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41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425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Изящная</vt:lpstr>
      <vt:lpstr>Порядок направления предложений о проведении капитального ремонта общего имущества в многоквартирном доме в соответствии с региональной программой капитального ремонта общего имущества в многоквартирных домах в Камчатском крае</vt:lpstr>
      <vt:lpstr>Постановление Правительства  Камчатского края от 04.12.2017 № 509-П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направления предложений о проведении капитального ремонта общего имущества в многоквартирном доме в соответствии с региональной программой капитального ремонта общего имущества в многоквартирных домах в Камчатском крае</dc:title>
  <dc:creator>Ла-Душка</dc:creator>
  <cp:lastModifiedBy>Конькова Елена Вячеславовна</cp:lastModifiedBy>
  <cp:revision>12</cp:revision>
  <dcterms:created xsi:type="dcterms:W3CDTF">2001-12-31T13:32:33Z</dcterms:created>
  <dcterms:modified xsi:type="dcterms:W3CDTF">2019-11-26T03:19:54Z</dcterms:modified>
</cp:coreProperties>
</file>