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25F88A-9503-4533-BAFA-A8292428AA2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8293D6-CEFF-4868-B5FE-1674575F84B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84F3FB9EFDA69F4C5A45E3F41E60F86727DA11F735F9E452764E79A614D3EFB3FC4225E8940125AC2EA87C9412D88E44DEA3C575098F39Ft6a0E" TargetMode="External"/><Relationship Id="rId2" Type="http://schemas.openxmlformats.org/officeDocument/2006/relationships/hyperlink" Target="consultantplus://offline/ref=084F3FB9EFDA69F4C5A45E3F41E60F86727DA11F735F9E452764E79A614D3EFB3FC4225E89401150CAEA87C9412D88E44DEA3C575098F39Ft6a0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084F3FB9EFDA69F4C5A45E3F41E60F86727DA11F735F9E452764E79A614D3EFB3FC4225E89401151C7EA87C9412D88E44DEA3C575098F39Ft6a0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84F3FB9EFDA69F4C5A45E3F41E60F86727DA11F735F9E452764E79A614D3EFB3FC4225E8940125DC0EA87C9412D88E44DEA3C575098F39Ft6a0E" TargetMode="External"/><Relationship Id="rId2" Type="http://schemas.openxmlformats.org/officeDocument/2006/relationships/hyperlink" Target="consultantplus://offline/ref=084F3FB9EFDA69F4C5A45E3F41E60F86727DA11F735F9E452764E79A614D3EFB3FC4225D8C431C0D93A58695047D9BE54BEA3E544Ft9a3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92888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Порядок информирования органами местного самоуправления муниципальных образований в Камчатском крае собственников помещений в многоквартирных домах о способах формирования фонда капитального ремонта общего имущества в многоквартирном доме, о порядке выбора способа формирования фонда капитального ремонта.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242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617" y="4365104"/>
            <a:ext cx="8445624" cy="165618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>Постановление Правительства </a:t>
            </a:r>
            <a:br>
              <a:rPr lang="ru-RU" sz="3600" dirty="0" smtClean="0"/>
            </a:br>
            <a:r>
              <a:rPr lang="ru-RU" sz="3600" dirty="0" smtClean="0"/>
              <a:t>Камчатского края от 20.06.2018 № 253-П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22413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п. 8.6 ст. 13 Жилищного кодекса </a:t>
            </a:r>
          </a:p>
          <a:p>
            <a:pPr marL="0" indent="0" algn="ctr">
              <a:buNone/>
            </a:pPr>
            <a:r>
              <a:rPr lang="ru-RU" sz="3200" dirty="0" smtClean="0"/>
              <a:t>Российской Федерации</a:t>
            </a:r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721520" y="2708920"/>
            <a:ext cx="5616624" cy="149868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 исполнение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151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4566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46967"/>
                <a:gridCol w="6397033"/>
              </a:tblGrid>
              <a:tr h="859205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1. Источник информации (КТО?)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Органы местного самоуправления</a:t>
                      </a:r>
                      <a:r>
                        <a:rPr lang="ru-RU" b="0" baseline="0" dirty="0" smtClean="0"/>
                        <a:t> муниципальных образований в Камчатском крае </a:t>
                      </a:r>
                      <a:endParaRPr lang="ru-RU" b="0" dirty="0"/>
                    </a:p>
                  </a:txBody>
                  <a:tcPr/>
                </a:tc>
              </a:tr>
              <a:tr h="1997084">
                <a:tc>
                  <a:txBody>
                    <a:bodyPr/>
                    <a:lstStyle/>
                    <a:p>
                      <a:r>
                        <a:rPr lang="ru-RU" dirty="0" smtClean="0"/>
                        <a:t>2. Целевая</a:t>
                      </a:r>
                      <a:r>
                        <a:rPr lang="ru-RU" baseline="0" dirty="0" smtClean="0"/>
                        <a:t> аудитория</a:t>
                      </a:r>
                    </a:p>
                    <a:p>
                      <a:r>
                        <a:rPr lang="ru-RU" baseline="0" dirty="0" smtClean="0"/>
                        <a:t>(ДЛЯ КОГО?)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Собственники помещений в многоквартирных домах, </a:t>
                      </a:r>
                      <a:r>
                        <a:rPr lang="ru-RU" sz="1800" kern="1200" dirty="0" smtClean="0">
                          <a:effectLst/>
                        </a:rPr>
                        <a:t>включаемых в </a:t>
                      </a:r>
                      <a:r>
                        <a:rPr lang="ru-RU" sz="1800" u="none" strike="noStrike" kern="1200" dirty="0" smtClean="0">
                          <a:effectLst/>
                        </a:rPr>
                        <a:t>региональную программу</a:t>
                      </a:r>
                      <a:r>
                        <a:rPr lang="ru-RU" sz="1800" u="none" kern="1200" dirty="0" smtClean="0">
                          <a:effectLst/>
                        </a:rPr>
                        <a:t> </a:t>
                      </a:r>
                      <a:r>
                        <a:rPr lang="ru-RU" sz="1800" kern="1200" dirty="0" smtClean="0">
                          <a:effectLst/>
                        </a:rPr>
                        <a:t>капитального ремонта общего имущества в многоквартирных домах в Камчатском крае на 2014-2043 годы, утвержденную постановлением Правительства Камчатского края от 12.02.2014 N 74-П</a:t>
                      </a:r>
                      <a:endParaRPr lang="ru-RU" dirty="0"/>
                    </a:p>
                  </a:txBody>
                  <a:tcPr/>
                </a:tc>
              </a:tr>
              <a:tr h="2627742">
                <a:tc>
                  <a:txBody>
                    <a:bodyPr/>
                    <a:lstStyle/>
                    <a:p>
                      <a:r>
                        <a:rPr lang="ru-RU" dirty="0" smtClean="0"/>
                        <a:t>3. Место размещения</a:t>
                      </a:r>
                    </a:p>
                    <a:p>
                      <a:r>
                        <a:rPr lang="ru-RU" dirty="0" smtClean="0"/>
                        <a:t>(ГДЕ?)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800" kern="1200" dirty="0" smtClean="0">
                          <a:effectLst/>
                        </a:rPr>
                        <a:t>в местах, доступных для всех собственников помещений в многоквартирном доме </a:t>
                      </a:r>
                      <a:r>
                        <a:rPr lang="ru-RU" sz="1800" b="0" i="1" kern="1200" dirty="0" smtClean="0">
                          <a:solidFill>
                            <a:srgbClr val="0070C0"/>
                          </a:solidFill>
                          <a:effectLst/>
                        </a:rPr>
                        <a:t>(на досках объявлений, размещенных во всех подъездах многоквартирного дома или в пределах земельного участка, на котором расположен многоквартирный дом)</a:t>
                      </a:r>
                      <a:r>
                        <a:rPr lang="ru-RU" sz="1800" kern="1200" dirty="0" smtClean="0">
                          <a:effectLst/>
                        </a:rPr>
                        <a:t>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kern="1200" dirty="0" smtClean="0">
                          <a:effectLst/>
                        </a:rPr>
                        <a:t>на официальных сайтах ОМСУ в информационно-телекоммуникационной сети "Интернет"</a:t>
                      </a:r>
                      <a:endParaRPr lang="ru-RU" dirty="0"/>
                    </a:p>
                  </a:txBody>
                  <a:tcPr/>
                </a:tc>
              </a:tr>
              <a:tr h="1373969">
                <a:tc>
                  <a:txBody>
                    <a:bodyPr/>
                    <a:lstStyle/>
                    <a:p>
                      <a:r>
                        <a:rPr lang="ru-RU" dirty="0" smtClean="0"/>
                        <a:t>4. Сроки размещения</a:t>
                      </a:r>
                    </a:p>
                    <a:p>
                      <a:r>
                        <a:rPr lang="ru-RU" dirty="0" smtClean="0"/>
                        <a:t>(КОГДА?)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В течение 15 дней со дня опубликования постановления Правительства Камчатского края о внесении изменений в региональную программу, которым эти многоквартирные дома включены в региональную программу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90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5.Содержание информации</a:t>
            </a:r>
            <a:br>
              <a:rPr lang="ru-RU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(ЧТО?)</a:t>
            </a:r>
            <a:endParaRPr lang="ru-RU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О </a:t>
            </a:r>
            <a:r>
              <a:rPr lang="ru-RU" b="1" dirty="0"/>
              <a:t>способах формирования фонда капитального </a:t>
            </a:r>
            <a:r>
              <a:rPr lang="ru-RU" b="1" dirty="0" smtClean="0"/>
              <a:t>ремонта:</a:t>
            </a:r>
          </a:p>
          <a:p>
            <a:pPr marL="0" indent="0">
              <a:buNone/>
            </a:pPr>
            <a:r>
              <a:rPr lang="ru-RU" b="1" dirty="0" smtClean="0"/>
              <a:t>-на </a:t>
            </a:r>
            <a:r>
              <a:rPr lang="ru-RU" b="1" dirty="0"/>
              <a:t>специальном счете,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-на </a:t>
            </a:r>
            <a:r>
              <a:rPr lang="ru-RU" b="1" dirty="0"/>
              <a:t>счете регионального </a:t>
            </a:r>
            <a:r>
              <a:rPr lang="ru-RU" b="1" dirty="0" smtClean="0"/>
              <a:t>оператора;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2) о сроке, в течение которого должно быть принято и реализовано решение об определении способа формирования фонда капитального </a:t>
            </a:r>
            <a:r>
              <a:rPr lang="ru-RU" b="1" dirty="0" smtClean="0"/>
              <a:t>ремонта (3 месяца);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3) о действиях органа местного самоуправления в случае, если собственники помещений в многоквартирном доме в сроки, установленные </a:t>
            </a:r>
            <a:r>
              <a:rPr lang="ru-RU" b="1" dirty="0">
                <a:hlinkClick r:id="rId2"/>
              </a:rPr>
              <a:t>частями 5</a:t>
            </a:r>
            <a:r>
              <a:rPr lang="ru-RU" b="1" dirty="0"/>
              <a:t> и </a:t>
            </a:r>
            <a:r>
              <a:rPr lang="ru-RU" b="1" dirty="0">
                <a:hlinkClick r:id="rId3"/>
              </a:rPr>
              <a:t>5.1 статьи 170</a:t>
            </a:r>
            <a:r>
              <a:rPr lang="ru-RU" b="1" dirty="0"/>
              <a:t> Жилищного кодекса Российской Федерации, не выбрали способ формирования фонда капитального ремонта или выбранный ими способ не был реализован, и в случаях, установленных </a:t>
            </a:r>
            <a:r>
              <a:rPr lang="ru-RU" b="1" dirty="0">
                <a:hlinkClick r:id="rId4"/>
              </a:rPr>
              <a:t>частью 7 статьи 189</a:t>
            </a:r>
            <a:r>
              <a:rPr lang="ru-RU" b="1" dirty="0"/>
              <a:t> Жилищного кодекса Российской Федерации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4) о последствиях выбора одного из способов формирования фонда капитального ремонта (особенностях каждого способа формирования фонда капитального ремонта</a:t>
            </a:r>
            <a:r>
              <a:rPr lang="ru-RU" b="1" dirty="0" smtClean="0"/>
              <a:t>);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5) о перечне обязательных вопросов, решения по которым должны быть приняты на общем собрании собственников помещений в многоквартирном доме (далее - общее собрание</a:t>
            </a:r>
            <a:r>
              <a:rPr lang="ru-RU" b="1" dirty="0" smtClean="0"/>
              <a:t>);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21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8863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6) о лицах, которые могут быть определены в качестве владельца специального счета;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7) о возможности изменения способа формирования фонда капитального ремонта на основании решения общего собрания, а также о существующих ограничениях на изменение способа формирования фонда капитального ремонта;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8) об оформлении результатов голосования на общем собрании (определение правомочности (кворума) общего собрания; количество голосов, принадлежащих каждому собственнику помещений в многоквартирном доме; подсчет голосов собственников помещений в многоквартирном доме; по вопросам, поставленным на голосование, в том числе в случае, если собственники помещений в многоквартирном доме в качестве способа формирования фонда капитального ремонта выбрали формирование его на специальном счете, по вопросам, указанным в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части 4 статьи 170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smtClean="0">
                <a:solidFill>
                  <a:schemeClr val="tx1"/>
                </a:solidFill>
                <a:hlinkClick r:id="rId3"/>
              </a:rPr>
              <a:t>части 3.1 статьи 175</a:t>
            </a:r>
            <a:r>
              <a:rPr lang="ru-RU" dirty="0" smtClean="0">
                <a:solidFill>
                  <a:schemeClr val="tx1"/>
                </a:solidFill>
              </a:rPr>
              <a:t> Жилищного кодекса Российской Федерации; оформление протокола общего собрания в соответствии с установленными требованиями);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9) о порядке информирования собственников помещений в многоквартирном доме о принятых на общем собрании решениях, а также итогах голосования.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508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Поток</vt:lpstr>
      <vt:lpstr>Порядок информирования органами местного самоуправления муниципальных образований в Камчатском крае собственников помещений в многоквартирных домах о способах формирования фонда капитального ремонта общего имущества в многоквартирном доме, о порядке выбора способа формирования фонда капитального ремонта.</vt:lpstr>
      <vt:lpstr>Постановление Правительства  Камчатского края от 20.06.2018 № 253-П </vt:lpstr>
      <vt:lpstr>Презентация PowerPoint</vt:lpstr>
      <vt:lpstr>5.Содержание информации (ЧТО?)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информирования органами местного самоуправления муниципальных образований в Камчатском крае собственников помещений в многоквартирных домах о способах формирования фонда капитального ремонта общего имущества в многоквартирном доме, о порядке выбора способа формирования фонда капитального ремонта.</dc:title>
  <dc:creator>Ла-Душка</dc:creator>
  <cp:lastModifiedBy>Конькова Елена Вячеславовна</cp:lastModifiedBy>
  <cp:revision>11</cp:revision>
  <dcterms:created xsi:type="dcterms:W3CDTF">2002-03-16T13:25:44Z</dcterms:created>
  <dcterms:modified xsi:type="dcterms:W3CDTF">2019-11-26T03:44:03Z</dcterms:modified>
</cp:coreProperties>
</file>